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</p:sldIdLst>
  <p:sldSz cy="5143500" cx="9144000"/>
  <p:notesSz cx="6858000" cy="9144000"/>
  <p:embeddedFontLst>
    <p:embeddedFont>
      <p:font typeface="Montserrat"/>
      <p:regular r:id="rId41"/>
      <p:bold r:id="rId42"/>
      <p:italic r:id="rId43"/>
      <p:boldItalic r:id="rId44"/>
    </p:embeddedFont>
    <p:embeddedFont>
      <p:font typeface="Lato"/>
      <p:regular r:id="rId45"/>
      <p:bold r:id="rId46"/>
      <p:italic r:id="rId47"/>
      <p:boldItalic r:id="rId4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20" Type="http://schemas.openxmlformats.org/officeDocument/2006/relationships/slide" Target="slides/slide16.xml"/><Relationship Id="rId42" Type="http://schemas.openxmlformats.org/officeDocument/2006/relationships/font" Target="fonts/Montserrat-bold.fntdata"/><Relationship Id="rId41" Type="http://schemas.openxmlformats.org/officeDocument/2006/relationships/font" Target="fonts/Montserrat-regular.fntdata"/><Relationship Id="rId22" Type="http://schemas.openxmlformats.org/officeDocument/2006/relationships/slide" Target="slides/slide18.xml"/><Relationship Id="rId44" Type="http://schemas.openxmlformats.org/officeDocument/2006/relationships/font" Target="fonts/Montserrat-boldItalic.fntdata"/><Relationship Id="rId21" Type="http://schemas.openxmlformats.org/officeDocument/2006/relationships/slide" Target="slides/slide17.xml"/><Relationship Id="rId43" Type="http://schemas.openxmlformats.org/officeDocument/2006/relationships/font" Target="fonts/Montserrat-italic.fntdata"/><Relationship Id="rId24" Type="http://schemas.openxmlformats.org/officeDocument/2006/relationships/slide" Target="slides/slide20.xml"/><Relationship Id="rId46" Type="http://schemas.openxmlformats.org/officeDocument/2006/relationships/font" Target="fonts/Lato-bold.fntdata"/><Relationship Id="rId23" Type="http://schemas.openxmlformats.org/officeDocument/2006/relationships/slide" Target="slides/slide19.xml"/><Relationship Id="rId45" Type="http://schemas.openxmlformats.org/officeDocument/2006/relationships/font" Target="fonts/Lato-regular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8" Type="http://schemas.openxmlformats.org/officeDocument/2006/relationships/font" Target="fonts/Lato-boldItalic.fntdata"/><Relationship Id="rId25" Type="http://schemas.openxmlformats.org/officeDocument/2006/relationships/slide" Target="slides/slide21.xml"/><Relationship Id="rId47" Type="http://schemas.openxmlformats.org/officeDocument/2006/relationships/font" Target="fonts/Lato-italic.fntdata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slide" Target="slides/slide29.xml"/><Relationship Id="rId10" Type="http://schemas.openxmlformats.org/officeDocument/2006/relationships/slide" Target="slides/slide6.xml"/><Relationship Id="rId32" Type="http://schemas.openxmlformats.org/officeDocument/2006/relationships/slide" Target="slides/slide28.xml"/><Relationship Id="rId13" Type="http://schemas.openxmlformats.org/officeDocument/2006/relationships/slide" Target="slides/slide9.xml"/><Relationship Id="rId35" Type="http://schemas.openxmlformats.org/officeDocument/2006/relationships/slide" Target="slides/slide31.xml"/><Relationship Id="rId12" Type="http://schemas.openxmlformats.org/officeDocument/2006/relationships/slide" Target="slides/slide8.xml"/><Relationship Id="rId34" Type="http://schemas.openxmlformats.org/officeDocument/2006/relationships/slide" Target="slides/slide30.xml"/><Relationship Id="rId15" Type="http://schemas.openxmlformats.org/officeDocument/2006/relationships/slide" Target="slides/slide11.xml"/><Relationship Id="rId37" Type="http://schemas.openxmlformats.org/officeDocument/2006/relationships/slide" Target="slides/slide33.xml"/><Relationship Id="rId14" Type="http://schemas.openxmlformats.org/officeDocument/2006/relationships/slide" Target="slides/slide10.xml"/><Relationship Id="rId36" Type="http://schemas.openxmlformats.org/officeDocument/2006/relationships/slide" Target="slides/slide32.xml"/><Relationship Id="rId17" Type="http://schemas.openxmlformats.org/officeDocument/2006/relationships/slide" Target="slides/slide13.xml"/><Relationship Id="rId39" Type="http://schemas.openxmlformats.org/officeDocument/2006/relationships/slide" Target="slides/slide35.xml"/><Relationship Id="rId16" Type="http://schemas.openxmlformats.org/officeDocument/2006/relationships/slide" Target="slides/slide12.xml"/><Relationship Id="rId38" Type="http://schemas.openxmlformats.org/officeDocument/2006/relationships/slide" Target="slides/slide34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2" name="Google Shape;192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7" name="Google Shape;207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4" name="Google Shape;214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1" name="Google Shape;221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group→ hold CTRL and right click to drag components around</a:t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R: 0204/7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C: C5B2.5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555: DIL08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LED: SFH205</a:t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4" name="Google Shape;234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1" name="Google Shape;24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6" name="Google Shape;246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3" name="Google Shape;25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0" name="Google Shape;260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7" name="Google Shape;267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3" name="Google Shape;273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0" name="Google Shape;280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7" name="Google Shape;287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Isolate: 0.012 clearance</a:t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3" name="Google Shape;293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Route width: 40</a:t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0" name="Google Shape;300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7" name="Google Shape;307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4" name="Google Shape;314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0" name="Google Shape;320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4" name="Google Shape;14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6" name="Google Shape;326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2" name="Google Shape;332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0" name="Google Shape;340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en"/>
              <a:t>Make sure to place it close to Vcc and GND to minimize the equivalent inductance of the connection between chip and cap</a:t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8" name="Google Shape;34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8" name="Google Shape;358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6" name="Google Shape;366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5" name="Google Shape;375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1" name="Google Shape;151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8" name="Google Shape;15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4" name="Google Shape;164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4" name="Google Shape;174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6" name="Google Shape;186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 rot="5400000">
            <a:off x="7500300" y="505"/>
            <a:ext cx="1643700" cy="1643700"/>
          </a:xfrm>
          <a:prstGeom prst="diagStripe">
            <a:avLst>
              <a:gd fmla="val 0" name="adj"/>
            </a:avLst>
          </a:prstGeom>
          <a:solidFill>
            <a:schemeClr val="lt1">
              <a:alpha val="2745"/>
            </a:scheme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" name="Google Shape;11;p2"/>
          <p:cNvGrpSpPr/>
          <p:nvPr/>
        </p:nvGrpSpPr>
        <p:grpSpPr>
          <a:xfrm>
            <a:off x="0" y="490"/>
            <a:ext cx="5153705" cy="5134399"/>
            <a:chOff x="0" y="75"/>
            <a:chExt cx="5153705" cy="5152950"/>
          </a:xfrm>
        </p:grpSpPr>
        <p:sp>
          <p:nvSpPr>
            <p:cNvPr id="12" name="Google Shape;12;p2"/>
            <p:cNvSpPr/>
            <p:nvPr/>
          </p:nvSpPr>
          <p:spPr>
            <a:xfrm rot="-5400000">
              <a:off x="455" y="-225"/>
              <a:ext cx="5152800" cy="51537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p2"/>
            <p:cNvSpPr/>
            <p:nvPr/>
          </p:nvSpPr>
          <p:spPr>
            <a:xfrm rot="-5400000">
              <a:off x="150" y="1145825"/>
              <a:ext cx="3996600" cy="3996900"/>
            </a:xfrm>
            <a:prstGeom prst="diagStripe">
              <a:avLst>
                <a:gd fmla="val 58774" name="adj"/>
              </a:avLst>
            </a:prstGeom>
            <a:solidFill>
              <a:schemeClr val="lt1">
                <a:alpha val="2745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1646" y="-75"/>
              <a:ext cx="2299800" cy="23001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p2"/>
            <p:cNvSpPr/>
            <p:nvPr/>
          </p:nvSpPr>
          <p:spPr>
            <a:xfrm flipH="1">
              <a:off x="652821" y="590035"/>
              <a:ext cx="2300100" cy="2299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6" name="Google Shape;16;p2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/>
        </p:txBody>
      </p:sp>
      <p:sp>
        <p:nvSpPr>
          <p:cNvPr id="17" name="Google Shape;17;p2"/>
          <p:cNvSpPr txBox="1"/>
          <p:nvPr>
            <p:ph idx="1" type="subTitle"/>
          </p:nvPr>
        </p:nvSpPr>
        <p:spPr>
          <a:xfrm>
            <a:off x="5083950" y="3924925"/>
            <a:ext cx="34707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18" name="Google Shape;18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oogle Shape;106;p11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107" name="Google Shape;107;p11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8" name="Google Shape;108;p11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9" name="Google Shape;109;p11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0" name="Google Shape;110;p11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1" name="Google Shape;111;p11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2" name="Google Shape;112;p11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1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4" name="Google Shape;114;p11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5" name="Google Shape;115;p11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6" name="Google Shape;116;p11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p11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p11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1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1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1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p11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p11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p11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25" name="Google Shape;125;p11"/>
          <p:cNvSpPr txBox="1"/>
          <p:nvPr>
            <p:ph hasCustomPrompt="1" type="title"/>
          </p:nvPr>
        </p:nvSpPr>
        <p:spPr>
          <a:xfrm>
            <a:off x="823850" y="1284675"/>
            <a:ext cx="47760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0"/>
              <a:buNone/>
              <a:defRPr sz="8000"/>
            </a:lvl9pPr>
          </a:lstStyle>
          <a:p>
            <a:r>
              <a:t>xx%</a:t>
            </a:r>
          </a:p>
        </p:txBody>
      </p:sp>
      <p:sp>
        <p:nvSpPr>
          <p:cNvPr id="126" name="Google Shape;126;p11"/>
          <p:cNvSpPr txBox="1"/>
          <p:nvPr>
            <p:ph idx="1" type="body"/>
          </p:nvPr>
        </p:nvSpPr>
        <p:spPr>
          <a:xfrm>
            <a:off x="823850" y="2643124"/>
            <a:ext cx="4776000" cy="121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127" name="Google Shape;12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oogle Shape;20;p3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21" name="Google Shape;21;p3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p3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" name="Google Shape;23;p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4" name="Google Shape;24;p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4"/>
          <p:cNvGrpSpPr/>
          <p:nvPr/>
        </p:nvGrpSpPr>
        <p:grpSpPr>
          <a:xfrm>
            <a:off x="4406400" y="0"/>
            <a:ext cx="4737600" cy="5143065"/>
            <a:chOff x="4406400" y="0"/>
            <a:chExt cx="4737600" cy="5143065"/>
          </a:xfrm>
        </p:grpSpPr>
        <p:sp>
          <p:nvSpPr>
            <p:cNvPr id="28" name="Google Shape;28;p4"/>
            <p:cNvSpPr/>
            <p:nvPr/>
          </p:nvSpPr>
          <p:spPr>
            <a:xfrm rot="5400000">
              <a:off x="4408200" y="-1800"/>
              <a:ext cx="47340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4"/>
            <p:cNvSpPr/>
            <p:nvPr/>
          </p:nvSpPr>
          <p:spPr>
            <a:xfrm rot="5400000">
              <a:off x="4841125" y="5700"/>
              <a:ext cx="42981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0" name="Google Shape;30;p4"/>
            <p:cNvSpPr/>
            <p:nvPr/>
          </p:nvSpPr>
          <p:spPr>
            <a:xfrm rot="-5400000">
              <a:off x="5618399" y="123646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" name="Google Shape;31;p4"/>
            <p:cNvSpPr/>
            <p:nvPr/>
          </p:nvSpPr>
          <p:spPr>
            <a:xfrm flipH="1">
              <a:off x="5849857" y="14439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2" name="Google Shape;32;p4"/>
            <p:cNvSpPr/>
            <p:nvPr/>
          </p:nvSpPr>
          <p:spPr>
            <a:xfrm rot="-5400000">
              <a:off x="5987081" y="24694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p4"/>
            <p:cNvSpPr/>
            <p:nvPr/>
          </p:nvSpPr>
          <p:spPr>
            <a:xfrm flipH="1">
              <a:off x="6222115" y="267695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p4"/>
            <p:cNvSpPr/>
            <p:nvPr/>
          </p:nvSpPr>
          <p:spPr>
            <a:xfrm rot="-5400000">
              <a:off x="6675341" y="186201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p4"/>
            <p:cNvSpPr/>
            <p:nvPr/>
          </p:nvSpPr>
          <p:spPr>
            <a:xfrm flipH="1">
              <a:off x="6908099" y="206950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4"/>
            <p:cNvSpPr/>
            <p:nvPr/>
          </p:nvSpPr>
          <p:spPr>
            <a:xfrm rot="-5400000">
              <a:off x="6861141" y="247781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p4"/>
            <p:cNvSpPr/>
            <p:nvPr/>
          </p:nvSpPr>
          <p:spPr>
            <a:xfrm flipH="1">
              <a:off x="7965266" y="269296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p4"/>
            <p:cNvSpPr/>
            <p:nvPr/>
          </p:nvSpPr>
          <p:spPr>
            <a:xfrm flipH="1">
              <a:off x="8145082" y="330875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p4"/>
            <p:cNvSpPr/>
            <p:nvPr/>
          </p:nvSpPr>
          <p:spPr>
            <a:xfrm rot="-5400000">
              <a:off x="7047599" y="309501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p4"/>
            <p:cNvSpPr/>
            <p:nvPr/>
          </p:nvSpPr>
          <p:spPr>
            <a:xfrm flipH="1">
              <a:off x="7276649" y="330250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p4"/>
            <p:cNvSpPr/>
            <p:nvPr/>
          </p:nvSpPr>
          <p:spPr>
            <a:xfrm rot="-5400000">
              <a:off x="7227414" y="3710807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p4"/>
            <p:cNvSpPr/>
            <p:nvPr/>
          </p:nvSpPr>
          <p:spPr>
            <a:xfrm flipH="1">
              <a:off x="7462448" y="391829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p4"/>
            <p:cNvSpPr/>
            <p:nvPr/>
          </p:nvSpPr>
          <p:spPr>
            <a:xfrm rot="-5400000">
              <a:off x="8102491" y="371847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4"/>
            <p:cNvSpPr/>
            <p:nvPr/>
          </p:nvSpPr>
          <p:spPr>
            <a:xfrm flipH="1">
              <a:off x="8334533" y="392596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p4"/>
            <p:cNvSpPr/>
            <p:nvPr/>
          </p:nvSpPr>
          <p:spPr>
            <a:xfrm rot="-5400000">
              <a:off x="8288290" y="433426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6" name="Google Shape;46;p4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" name="Google Shape;49;p5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0" name="Google Shape;50;p5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p5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" name="Google Shape;52;p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3" name="Google Shape;53;p5"/>
          <p:cNvSpPr txBox="1"/>
          <p:nvPr>
            <p:ph idx="1" type="body"/>
          </p:nvPr>
        </p:nvSpPr>
        <p:spPr>
          <a:xfrm>
            <a:off x="1297500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4" name="Google Shape;54;p5"/>
          <p:cNvSpPr txBox="1"/>
          <p:nvPr>
            <p:ph idx="2" type="body"/>
          </p:nvPr>
        </p:nvSpPr>
        <p:spPr>
          <a:xfrm>
            <a:off x="4933221" y="1567550"/>
            <a:ext cx="34032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55" name="Google Shape;55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7" name="Google Shape;57;p6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58" name="Google Shape;58;p6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6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0" name="Google Shape;60;p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1" name="Google Shape;61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7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64" name="Google Shape;64;p7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5" name="Google Shape;65;p7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6" name="Google Shape;66;p7"/>
          <p:cNvSpPr txBox="1"/>
          <p:nvPr>
            <p:ph type="title"/>
          </p:nvPr>
        </p:nvSpPr>
        <p:spPr>
          <a:xfrm>
            <a:off x="1297500" y="393750"/>
            <a:ext cx="37989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1297500" y="1972550"/>
            <a:ext cx="3798900" cy="24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8" name="Google Shape;68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Google Shape;70;p8"/>
          <p:cNvGrpSpPr/>
          <p:nvPr/>
        </p:nvGrpSpPr>
        <p:grpSpPr>
          <a:xfrm>
            <a:off x="4406400" y="0"/>
            <a:ext cx="4737600" cy="5143500"/>
            <a:chOff x="4406400" y="0"/>
            <a:chExt cx="4737600" cy="5143500"/>
          </a:xfrm>
        </p:grpSpPr>
        <p:sp>
          <p:nvSpPr>
            <p:cNvPr id="71" name="Google Shape;71;p8"/>
            <p:cNvSpPr/>
            <p:nvPr/>
          </p:nvSpPr>
          <p:spPr>
            <a:xfrm rot="5400000">
              <a:off x="4407900" y="-1500"/>
              <a:ext cx="4734600" cy="4737600"/>
            </a:xfrm>
            <a:prstGeom prst="diagStripe">
              <a:avLst>
                <a:gd fmla="val 49469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2" name="Google Shape;72;p8"/>
            <p:cNvSpPr/>
            <p:nvPr/>
          </p:nvSpPr>
          <p:spPr>
            <a:xfrm rot="5400000">
              <a:off x="4840825" y="6000"/>
              <a:ext cx="4298700" cy="4286700"/>
            </a:xfrm>
            <a:prstGeom prst="diagStripe">
              <a:avLst>
                <a:gd fmla="val 0" name="adj"/>
              </a:avLst>
            </a:prstGeom>
            <a:solidFill>
              <a:schemeClr val="lt1">
                <a:alpha val="3137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p8"/>
            <p:cNvSpPr/>
            <p:nvPr/>
          </p:nvSpPr>
          <p:spPr>
            <a:xfrm rot="-5400000">
              <a:off x="5618399" y="123664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p8"/>
            <p:cNvSpPr/>
            <p:nvPr/>
          </p:nvSpPr>
          <p:spPr>
            <a:xfrm flipH="1">
              <a:off x="5849857" y="144407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p8"/>
            <p:cNvSpPr/>
            <p:nvPr/>
          </p:nvSpPr>
          <p:spPr>
            <a:xfrm rot="-5400000">
              <a:off x="5987081" y="2469743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p8"/>
            <p:cNvSpPr/>
            <p:nvPr/>
          </p:nvSpPr>
          <p:spPr>
            <a:xfrm flipH="1">
              <a:off x="6222115" y="267717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p8"/>
            <p:cNvSpPr/>
            <p:nvPr/>
          </p:nvSpPr>
          <p:spPr>
            <a:xfrm rot="-5400000">
              <a:off x="6675341" y="1862244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p8"/>
            <p:cNvSpPr/>
            <p:nvPr/>
          </p:nvSpPr>
          <p:spPr>
            <a:xfrm flipH="1">
              <a:off x="6908099" y="206968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p8"/>
            <p:cNvSpPr/>
            <p:nvPr/>
          </p:nvSpPr>
          <p:spPr>
            <a:xfrm rot="-5400000">
              <a:off x="6861141" y="2478088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p8"/>
            <p:cNvSpPr/>
            <p:nvPr/>
          </p:nvSpPr>
          <p:spPr>
            <a:xfrm flipH="1">
              <a:off x="7965266" y="269319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p8"/>
            <p:cNvSpPr/>
            <p:nvPr/>
          </p:nvSpPr>
          <p:spPr>
            <a:xfrm flipH="1">
              <a:off x="8145082" y="330903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p8"/>
            <p:cNvSpPr/>
            <p:nvPr/>
          </p:nvSpPr>
          <p:spPr>
            <a:xfrm rot="-5400000">
              <a:off x="7047599" y="309534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p8"/>
            <p:cNvSpPr/>
            <p:nvPr/>
          </p:nvSpPr>
          <p:spPr>
            <a:xfrm flipH="1">
              <a:off x="7276649" y="330278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p8"/>
            <p:cNvSpPr/>
            <p:nvPr/>
          </p:nvSpPr>
          <p:spPr>
            <a:xfrm rot="-5400000">
              <a:off x="7227414" y="37111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8"/>
            <p:cNvSpPr/>
            <p:nvPr/>
          </p:nvSpPr>
          <p:spPr>
            <a:xfrm flipH="1">
              <a:off x="7462448" y="3918625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8"/>
            <p:cNvSpPr/>
            <p:nvPr/>
          </p:nvSpPr>
          <p:spPr>
            <a:xfrm rot="-5400000">
              <a:off x="8102491" y="3718856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8"/>
            <p:cNvSpPr/>
            <p:nvPr/>
          </p:nvSpPr>
          <p:spPr>
            <a:xfrm flipH="1">
              <a:off x="8334533" y="3926292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8" name="Google Shape;88;p8"/>
            <p:cNvSpPr/>
            <p:nvPr/>
          </p:nvSpPr>
          <p:spPr>
            <a:xfrm rot="-5400000">
              <a:off x="8288290" y="4334700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7058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9" name="Google Shape;89;p8"/>
          <p:cNvSpPr txBox="1"/>
          <p:nvPr>
            <p:ph type="title"/>
          </p:nvPr>
        </p:nvSpPr>
        <p:spPr>
          <a:xfrm>
            <a:off x="823850" y="866775"/>
            <a:ext cx="4587000" cy="352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90" name="Google Shape;90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2" name="Google Shape;92;p9"/>
          <p:cNvGrpSpPr/>
          <p:nvPr/>
        </p:nvGrpSpPr>
        <p:grpSpPr>
          <a:xfrm>
            <a:off x="0" y="381001"/>
            <a:ext cx="1037850" cy="1016288"/>
            <a:chOff x="0" y="381001"/>
            <a:chExt cx="1037850" cy="1016288"/>
          </a:xfrm>
        </p:grpSpPr>
        <p:sp>
          <p:nvSpPr>
            <p:cNvPr id="93" name="Google Shape;93;p9"/>
            <p:cNvSpPr/>
            <p:nvPr/>
          </p:nvSpPr>
          <p:spPr>
            <a:xfrm rot="-5400000">
              <a:off x="0" y="381001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9"/>
            <p:cNvSpPr/>
            <p:nvPr/>
          </p:nvSpPr>
          <p:spPr>
            <a:xfrm flipH="1">
              <a:off x="229050" y="588489"/>
              <a:ext cx="808800" cy="808800"/>
            </a:xfrm>
            <a:prstGeom prst="diagStripe">
              <a:avLst>
                <a:gd fmla="val 50000" name="adj"/>
              </a:avLst>
            </a:prstGeom>
            <a:solidFill>
              <a:schemeClr val="l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95" name="Google Shape;95;p9"/>
          <p:cNvSpPr txBox="1"/>
          <p:nvPr>
            <p:ph type="title"/>
          </p:nvPr>
        </p:nvSpPr>
        <p:spPr>
          <a:xfrm>
            <a:off x="1297500" y="1658325"/>
            <a:ext cx="3036300" cy="175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96" name="Google Shape;96;p9"/>
          <p:cNvSpPr txBox="1"/>
          <p:nvPr>
            <p:ph idx="1" type="subTitle"/>
          </p:nvPr>
        </p:nvSpPr>
        <p:spPr>
          <a:xfrm>
            <a:off x="1297500" y="3538000"/>
            <a:ext cx="30363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 sz="1300"/>
            </a:lvl9pPr>
          </a:lstStyle>
          <a:p/>
        </p:txBody>
      </p:sp>
      <p:sp>
        <p:nvSpPr>
          <p:cNvPr id="97" name="Google Shape;97;p9"/>
          <p:cNvSpPr txBox="1"/>
          <p:nvPr>
            <p:ph idx="2" type="body"/>
          </p:nvPr>
        </p:nvSpPr>
        <p:spPr>
          <a:xfrm>
            <a:off x="4648200" y="1696600"/>
            <a:ext cx="3676800" cy="234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98" name="Google Shape;98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" name="Google Shape;100;p10"/>
          <p:cNvGrpSpPr/>
          <p:nvPr/>
        </p:nvGrpSpPr>
        <p:grpSpPr>
          <a:xfrm>
            <a:off x="0" y="4128572"/>
            <a:ext cx="698925" cy="684657"/>
            <a:chOff x="0" y="3785672"/>
            <a:chExt cx="698925" cy="684657"/>
          </a:xfrm>
        </p:grpSpPr>
        <p:sp>
          <p:nvSpPr>
            <p:cNvPr id="101" name="Google Shape;101;p10"/>
            <p:cNvSpPr/>
            <p:nvPr/>
          </p:nvSpPr>
          <p:spPr>
            <a:xfrm rot="-5400000">
              <a:off x="0" y="3785672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p10"/>
            <p:cNvSpPr/>
            <p:nvPr/>
          </p:nvSpPr>
          <p:spPr>
            <a:xfrm flipH="1">
              <a:off x="154125" y="3925529"/>
              <a:ext cx="544800" cy="544800"/>
            </a:xfrm>
            <a:prstGeom prst="diagStripe">
              <a:avLst>
                <a:gd fmla="val 50000" name="adj"/>
              </a:avLst>
            </a:prstGeom>
            <a:solidFill>
              <a:schemeClr val="lt1">
                <a:alpha val="9411"/>
              </a:scheme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3" name="Google Shape;103;p10"/>
          <p:cNvSpPr txBox="1"/>
          <p:nvPr>
            <p:ph idx="1" type="body"/>
          </p:nvPr>
        </p:nvSpPr>
        <p:spPr>
          <a:xfrm>
            <a:off x="812725" y="4305375"/>
            <a:ext cx="6936000" cy="523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104" name="Google Shape;10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focus">
    <p:bg>
      <p:bgPr>
        <a:solidFill>
          <a:schemeClr val="dk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Montserrat"/>
              <a:buNone/>
              <a:defRPr b="0" i="0" sz="28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1115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Font typeface="Lato"/>
              <a:buChar char="●"/>
              <a:defRPr b="0" i="0" sz="13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●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Lato"/>
              <a:buChar char="○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100"/>
              <a:buFont typeface="Lato"/>
              <a:buChar char="■"/>
              <a:defRPr b="0" i="0" sz="11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autodesk.com/products/eagle/free-download" TargetMode="External"/><Relationship Id="rId4" Type="http://schemas.openxmlformats.org/officeDocument/2006/relationships/hyperlink" Target="https://goo.gl/qxKHZW" TargetMode="Externa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7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oshpark.com/guidelines" TargetMode="External"/><Relationship Id="rId4" Type="http://schemas.openxmlformats.org/officeDocument/2006/relationships/hyperlink" Target="http://docs.oshpark.com/design-tools/eagle/design-rules-files/" TargetMode="External"/><Relationship Id="rId5" Type="http://schemas.openxmlformats.org/officeDocument/2006/relationships/hyperlink" Target="https://oshpark.com/guidelines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9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://docs.oshpark.com/design-tools/eagle/generating-custom-gerbers/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2.png"/><Relationship Id="rId4" Type="http://schemas.openxmlformats.org/officeDocument/2006/relationships/image" Target="../media/image26.png"/><Relationship Id="rId5" Type="http://schemas.openxmlformats.org/officeDocument/2006/relationships/image" Target="../media/image22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0.png"/><Relationship Id="rId4" Type="http://schemas.openxmlformats.org/officeDocument/2006/relationships/image" Target="../media/image27.png"/><Relationship Id="rId5" Type="http://schemas.openxmlformats.org/officeDocument/2006/relationships/image" Target="../media/image31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3"/>
          <p:cNvSpPr txBox="1"/>
          <p:nvPr>
            <p:ph type="ctrTitle"/>
          </p:nvPr>
        </p:nvSpPr>
        <p:spPr>
          <a:xfrm>
            <a:off x="3537150" y="1578400"/>
            <a:ext cx="5017500" cy="157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</a:pPr>
            <a:r>
              <a:rPr lang="en"/>
              <a:t>Eagle: Schematic and PCB Design</a:t>
            </a:r>
            <a:endParaRPr/>
          </a:p>
        </p:txBody>
      </p:sp>
      <p:sp>
        <p:nvSpPr>
          <p:cNvPr id="135" name="Google Shape;135;p13"/>
          <p:cNvSpPr txBox="1"/>
          <p:nvPr>
            <p:ph idx="1" type="subTitle"/>
          </p:nvPr>
        </p:nvSpPr>
        <p:spPr>
          <a:xfrm>
            <a:off x="4372900" y="3924925"/>
            <a:ext cx="5164800" cy="50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" sz="3000"/>
              <a:t>By Arti &amp; Liz</a:t>
            </a:r>
            <a:endParaRPr sz="3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2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Locating Libraries</a:t>
            </a:r>
            <a:endParaRPr/>
          </a:p>
        </p:txBody>
      </p:sp>
      <p:sp>
        <p:nvSpPr>
          <p:cNvPr id="195" name="Google Shape;195;p22"/>
          <p:cNvSpPr txBox="1"/>
          <p:nvPr>
            <p:ph idx="1" type="body"/>
          </p:nvPr>
        </p:nvSpPr>
        <p:spPr>
          <a:xfrm>
            <a:off x="4766900" y="1567550"/>
            <a:ext cx="35694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Hopefully you know where you downloaded your libraries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800"/>
              <a:buChar char="●"/>
            </a:pPr>
            <a:r>
              <a:rPr lang="en" sz="1800">
                <a:solidFill>
                  <a:srgbClr val="0070C0"/>
                </a:solidFill>
              </a:rPr>
              <a:t>Option &gt; Directories</a:t>
            </a:r>
            <a:endParaRPr sz="1800">
              <a:solidFill>
                <a:srgbClr val="0070C0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Top dir of where you downloaded libs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196" name="Google Shape;19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17673" y="1433925"/>
            <a:ext cx="4549225" cy="2576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7500" y="2948425"/>
            <a:ext cx="2723975" cy="2048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2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Using Libraries</a:t>
            </a:r>
            <a:endParaRPr/>
          </a:p>
        </p:txBody>
      </p:sp>
      <p:sp>
        <p:nvSpPr>
          <p:cNvPr id="203" name="Google Shape;203;p23"/>
          <p:cNvSpPr txBox="1"/>
          <p:nvPr>
            <p:ph idx="1" type="body"/>
          </p:nvPr>
        </p:nvSpPr>
        <p:spPr>
          <a:xfrm>
            <a:off x="741550" y="1567550"/>
            <a:ext cx="19701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Right click on the library or on the folder 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Select “Use” or “Use All”</a:t>
            </a:r>
            <a:endParaRPr sz="1800"/>
          </a:p>
        </p:txBody>
      </p:sp>
      <p:pic>
        <p:nvPicPr>
          <p:cNvPr id="204" name="Google Shape;204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923037" y="1302850"/>
            <a:ext cx="6066625" cy="3440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2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Creating a New Schematic</a:t>
            </a:r>
            <a:endParaRPr/>
          </a:p>
        </p:txBody>
      </p:sp>
      <p:sp>
        <p:nvSpPr>
          <p:cNvPr id="210" name="Google Shape;210;p24"/>
          <p:cNvSpPr txBox="1"/>
          <p:nvPr>
            <p:ph idx="1" type="body"/>
          </p:nvPr>
        </p:nvSpPr>
        <p:spPr>
          <a:xfrm>
            <a:off x="733100" y="1567550"/>
            <a:ext cx="15420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File &gt; New &gt; Schematic</a:t>
            </a:r>
            <a:endParaRPr sz="1800"/>
          </a:p>
        </p:txBody>
      </p:sp>
      <p:pic>
        <p:nvPicPr>
          <p:cNvPr id="211" name="Google Shape;211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59450" y="1428300"/>
            <a:ext cx="6260187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Adding a New Part</a:t>
            </a:r>
            <a:endParaRPr/>
          </a:p>
        </p:txBody>
      </p:sp>
      <p:sp>
        <p:nvSpPr>
          <p:cNvPr id="217" name="Google Shape;217;p25"/>
          <p:cNvSpPr txBox="1"/>
          <p:nvPr>
            <p:ph idx="1" type="body"/>
          </p:nvPr>
        </p:nvSpPr>
        <p:spPr>
          <a:xfrm>
            <a:off x="637275" y="1482350"/>
            <a:ext cx="4204200" cy="246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Text Based or Click Based (adventure)</a:t>
            </a:r>
            <a:br>
              <a:rPr lang="en" sz="1800">
                <a:solidFill>
                  <a:srgbClr val="FFFFFF"/>
                </a:solidFill>
              </a:rPr>
            </a:b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Type in </a:t>
            </a:r>
            <a:r>
              <a:rPr lang="en" sz="1800">
                <a:solidFill>
                  <a:srgbClr val="FF0000"/>
                </a:solidFill>
              </a:rPr>
              <a:t>ADD</a:t>
            </a:r>
            <a:r>
              <a:rPr lang="en" sz="1800">
                <a:solidFill>
                  <a:srgbClr val="FFFFFF"/>
                </a:solidFill>
              </a:rPr>
              <a:t> (then hit enter) and menu pops up</a:t>
            </a:r>
            <a:endParaRPr sz="1800">
              <a:solidFill>
                <a:srgbClr val="FFFFFF"/>
              </a:solidFill>
            </a:endParaRPr>
          </a:p>
        </p:txBody>
      </p:sp>
      <p:pic>
        <p:nvPicPr>
          <p:cNvPr id="218" name="Google Shape;218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78250" y="1307850"/>
            <a:ext cx="4263100" cy="354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Basic Commands</a:t>
            </a:r>
            <a:endParaRPr/>
          </a:p>
        </p:txBody>
      </p:sp>
      <p:sp>
        <p:nvSpPr>
          <p:cNvPr id="224" name="Google Shape;224;p26"/>
          <p:cNvSpPr txBox="1"/>
          <p:nvPr>
            <p:ph idx="1" type="body"/>
          </p:nvPr>
        </p:nvSpPr>
        <p:spPr>
          <a:xfrm>
            <a:off x="1297500" y="1567550"/>
            <a:ext cx="7038900" cy="326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Add parts to schematic →</a:t>
            </a:r>
            <a:r>
              <a:rPr lang="en" sz="1800">
                <a:solidFill>
                  <a:srgbClr val="F1C232"/>
                </a:solidFill>
              </a:rPr>
              <a:t> </a:t>
            </a:r>
            <a:r>
              <a:rPr lang="en" sz="1800">
                <a:solidFill>
                  <a:srgbClr val="FFD966"/>
                </a:solidFill>
              </a:rPr>
              <a:t>add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Move components  around → </a:t>
            </a:r>
            <a:r>
              <a:rPr lang="en" sz="1800">
                <a:solidFill>
                  <a:srgbClr val="FFE599"/>
                </a:solidFill>
              </a:rPr>
              <a:t>move</a:t>
            </a:r>
            <a:endParaRPr sz="1800">
              <a:solidFill>
                <a:srgbClr val="FFE599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Rotate components → </a:t>
            </a:r>
            <a:r>
              <a:rPr lang="en" sz="1800">
                <a:solidFill>
                  <a:srgbClr val="FFD966"/>
                </a:solidFill>
              </a:rPr>
              <a:t>rotate</a:t>
            </a:r>
            <a:r>
              <a:rPr lang="en" sz="1800"/>
              <a:t> (or just </a:t>
            </a:r>
            <a:r>
              <a:rPr lang="en" sz="1800">
                <a:solidFill>
                  <a:srgbClr val="FFD966"/>
                </a:solidFill>
              </a:rPr>
              <a:t>right click</a:t>
            </a:r>
            <a:r>
              <a:rPr lang="en" sz="1800"/>
              <a:t>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Delete components → </a:t>
            </a:r>
            <a:r>
              <a:rPr lang="en" sz="1800">
                <a:solidFill>
                  <a:srgbClr val="FFD966"/>
                </a:solidFill>
              </a:rPr>
              <a:t>delete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Wire the circuit → </a:t>
            </a:r>
            <a:r>
              <a:rPr lang="en" sz="1800">
                <a:solidFill>
                  <a:srgbClr val="FFD966"/>
                </a:solidFill>
              </a:rPr>
              <a:t>net</a:t>
            </a:r>
            <a:r>
              <a:rPr lang="en" sz="1800"/>
              <a:t> </a:t>
            </a:r>
            <a:r>
              <a:rPr b="1" lang="en" sz="1800">
                <a:solidFill>
                  <a:srgbClr val="FF0000"/>
                </a:solidFill>
              </a:rPr>
              <a:t>(not wire!)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Name the components → </a:t>
            </a:r>
            <a:r>
              <a:rPr lang="en" sz="1800">
                <a:solidFill>
                  <a:srgbClr val="FFD966"/>
                </a:solidFill>
              </a:rPr>
              <a:t>name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Label them → </a:t>
            </a:r>
            <a:r>
              <a:rPr lang="en" sz="1800">
                <a:solidFill>
                  <a:srgbClr val="FFD966"/>
                </a:solidFill>
              </a:rPr>
              <a:t>label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Define the value → </a:t>
            </a:r>
            <a:r>
              <a:rPr lang="en" sz="1800">
                <a:solidFill>
                  <a:srgbClr val="FFD966"/>
                </a:solidFill>
              </a:rPr>
              <a:t>value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Verify connections → </a:t>
            </a:r>
            <a:r>
              <a:rPr lang="en" sz="1800">
                <a:solidFill>
                  <a:srgbClr val="FFD966"/>
                </a:solidFill>
              </a:rPr>
              <a:t>show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Misc commands -&gt; </a:t>
            </a:r>
            <a:r>
              <a:rPr lang="en" sz="1800">
                <a:solidFill>
                  <a:srgbClr val="FFD966"/>
                </a:solidFill>
              </a:rPr>
              <a:t>r</a:t>
            </a:r>
            <a:r>
              <a:rPr lang="en" sz="1800">
                <a:solidFill>
                  <a:srgbClr val="FFD966"/>
                </a:solidFill>
              </a:rPr>
              <a:t>ight click component</a:t>
            </a:r>
            <a:endParaRPr sz="1800">
              <a:solidFill>
                <a:srgbClr val="FFD966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Our Schematic</a:t>
            </a:r>
            <a:endParaRPr/>
          </a:p>
        </p:txBody>
      </p:sp>
      <p:pic>
        <p:nvPicPr>
          <p:cNvPr id="230" name="Google Shape;23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64938" y="1262525"/>
            <a:ext cx="5192980" cy="3530851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/>
        </p:nvSpPr>
        <p:spPr>
          <a:xfrm>
            <a:off x="5874425" y="469325"/>
            <a:ext cx="3269400" cy="455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Parts needed: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800" u="none" cap="none" strike="noStrike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555 Timer 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b="0" i="0" lang="en" sz="1800" u="none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555</a:t>
            </a:r>
            <a:endParaRPr b="0" i="0" sz="1800" u="none" cap="none" strike="noStrike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Capacitor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b="0" i="0" lang="en" sz="1800" u="none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capacitor</a:t>
            </a:r>
            <a:endParaRPr b="0" i="0" sz="1800" u="none" cap="none" strike="noStrike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b="0" i="0" lang="en" sz="1800" u="none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resistor</a:t>
            </a:r>
            <a:endParaRPr b="0" i="0" sz="1800" u="none" cap="none" strike="noStrike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rabi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LED</a:t>
            </a:r>
            <a:endParaRPr b="0" i="0" sz="1800" u="none" cap="none" strike="noStrike">
              <a:solidFill>
                <a:srgbClr val="FFFFFF"/>
              </a:solidFill>
              <a:latin typeface="Lato"/>
              <a:ea typeface="Lato"/>
              <a:cs typeface="Lato"/>
              <a:sym typeface="Lato"/>
            </a:endParaRPr>
          </a:p>
          <a:p>
            <a:pPr indent="-3429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Lato"/>
              <a:buAutoNum type="alphaLcParenR"/>
            </a:pPr>
            <a:r>
              <a:rPr b="0" i="0" lang="en" sz="1800" u="none" cap="none" strike="noStrike">
                <a:solidFill>
                  <a:srgbClr val="FFFFFF"/>
                </a:solidFill>
                <a:latin typeface="Lato"/>
                <a:ea typeface="Lato"/>
                <a:cs typeface="Lato"/>
                <a:sym typeface="Lato"/>
              </a:rPr>
              <a:t>Search for </a:t>
            </a:r>
            <a:r>
              <a:rPr b="0" i="0" lang="en" sz="1800" u="none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light emitting diode </a:t>
            </a:r>
            <a:r>
              <a:rPr b="0" i="0" lang="en" sz="1800" u="sng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or</a:t>
            </a:r>
            <a:r>
              <a:rPr b="0" i="0" lang="en" sz="1800" u="none" cap="none" strike="noStrike">
                <a:solidFill>
                  <a:srgbClr val="FFD966"/>
                </a:solidFill>
                <a:latin typeface="Lato"/>
                <a:ea typeface="Lato"/>
                <a:cs typeface="Lato"/>
                <a:sym typeface="Lato"/>
              </a:rPr>
              <a:t> diode</a:t>
            </a:r>
            <a:endParaRPr b="0" i="0" sz="1800" u="none" cap="none" strike="noStrike">
              <a:solidFill>
                <a:srgbClr val="FFD966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Done with the schematic? ERC Time!</a:t>
            </a:r>
            <a:endParaRPr/>
          </a:p>
        </p:txBody>
      </p:sp>
      <p:sp>
        <p:nvSpPr>
          <p:cNvPr id="237" name="Google Shape;237;p28"/>
          <p:cNvSpPr txBox="1"/>
          <p:nvPr>
            <p:ph idx="1" type="body"/>
          </p:nvPr>
        </p:nvSpPr>
        <p:spPr>
          <a:xfrm>
            <a:off x="1297500" y="1567550"/>
            <a:ext cx="3299100" cy="3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Run the ERC (electrical rule check)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Checks for sound connections and other electrical errors</a:t>
            </a:r>
            <a:endParaRPr sz="1800"/>
          </a:p>
        </p:txBody>
      </p:sp>
      <p:pic>
        <p:nvPicPr>
          <p:cNvPr id="238" name="Google Shape;238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82147" y="1450400"/>
            <a:ext cx="3554255" cy="3480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9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Board Layout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Generating the Board Layout</a:t>
            </a:r>
            <a:endParaRPr/>
          </a:p>
        </p:txBody>
      </p:sp>
      <p:sp>
        <p:nvSpPr>
          <p:cNvPr id="249" name="Google Shape;249;p30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Click on “Generate/switch to board”</a:t>
            </a:r>
            <a:endParaRPr sz="1800"/>
          </a:p>
        </p:txBody>
      </p:sp>
      <p:pic>
        <p:nvPicPr>
          <p:cNvPr id="250" name="Google Shape;250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35697" y="2392700"/>
            <a:ext cx="5962499" cy="224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Changing the Grid</a:t>
            </a:r>
            <a:endParaRPr/>
          </a:p>
        </p:txBody>
      </p:sp>
      <p:sp>
        <p:nvSpPr>
          <p:cNvPr id="256" name="Google Shape;256;p3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- Change to </a:t>
            </a:r>
            <a:r>
              <a:rPr lang="en" sz="1800">
                <a:solidFill>
                  <a:srgbClr val="FFD966"/>
                </a:solidFill>
              </a:rPr>
              <a:t>mil</a:t>
            </a:r>
            <a:endParaRPr sz="1800">
              <a:solidFill>
                <a:srgbClr val="FFD966"/>
              </a:solidFill>
            </a:endParaRPr>
          </a:p>
        </p:txBody>
      </p:sp>
      <p:pic>
        <p:nvPicPr>
          <p:cNvPr id="257" name="Google Shape;257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295700" y="1659675"/>
            <a:ext cx="3967850" cy="2991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p1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Downloads:</a:t>
            </a:r>
            <a:endParaRPr/>
          </a:p>
        </p:txBody>
      </p:sp>
      <p:sp>
        <p:nvSpPr>
          <p:cNvPr id="141" name="Google Shape;141;p14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Eagle: </a:t>
            </a:r>
            <a:r>
              <a:rPr lang="en" sz="1800" u="sng">
                <a:solidFill>
                  <a:schemeClr val="hlink"/>
                </a:solidFill>
                <a:hlinkClick r:id="rId3"/>
              </a:rPr>
              <a:t>https://www.autodesk.com/products/eagle/free-download</a:t>
            </a:r>
            <a:r>
              <a:rPr lang="en" sz="1800"/>
              <a:t> 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Libraries: </a:t>
            </a:r>
            <a:r>
              <a:rPr lang="en" sz="1800" u="sng">
                <a:solidFill>
                  <a:schemeClr val="hlink"/>
                </a:solidFill>
                <a:hlinkClick r:id="rId4"/>
              </a:rPr>
              <a:t>https://goo.gl/qxKHZW</a:t>
            </a:r>
            <a:r>
              <a:rPr lang="en" sz="1800">
                <a:solidFill>
                  <a:srgbClr val="FFFFFF"/>
                </a:solidFill>
              </a:rPr>
              <a:t> 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Add these libraries to the lbr folder of Eagle (after you download it)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For Windows --&gt; C:\EAGLE {$version_num}\lbr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○"/>
            </a:pPr>
            <a:r>
              <a:rPr lang="en" sz="1800">
                <a:solidFill>
                  <a:srgbClr val="FFFFFF"/>
                </a:solidFill>
              </a:rPr>
              <a:t>For Mac --&gt;$EAGLEDIR/lbr</a:t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Board Layout</a:t>
            </a:r>
            <a:endParaRPr/>
          </a:p>
        </p:txBody>
      </p:sp>
      <p:sp>
        <p:nvSpPr>
          <p:cNvPr id="263" name="Google Shape;263;p32"/>
          <p:cNvSpPr txBox="1"/>
          <p:nvPr>
            <p:ph idx="1" type="body"/>
          </p:nvPr>
        </p:nvSpPr>
        <p:spPr>
          <a:xfrm>
            <a:off x="613025" y="1567550"/>
            <a:ext cx="4920900" cy="334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 </a:t>
            </a:r>
            <a:r>
              <a:rPr lang="en" sz="1800">
                <a:solidFill>
                  <a:srgbClr val="FF9900"/>
                </a:solidFill>
              </a:rPr>
              <a:t>orange</a:t>
            </a:r>
            <a:r>
              <a:rPr lang="en" sz="1800"/>
              <a:t> line designates your board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Create a polygon on the </a:t>
            </a:r>
            <a:r>
              <a:rPr lang="en" sz="1800">
                <a:solidFill>
                  <a:srgbClr val="FF9900"/>
                </a:solidFill>
              </a:rPr>
              <a:t>“Dimension”</a:t>
            </a:r>
            <a:r>
              <a:rPr lang="en" sz="1800"/>
              <a:t> layer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6AA84F"/>
                </a:solidFill>
              </a:rPr>
              <a:t>Minimize</a:t>
            </a:r>
            <a:r>
              <a:rPr lang="en" sz="1800"/>
              <a:t> the area of the board outline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 smaller board is a cheaper board</a:t>
            </a:r>
            <a:endParaRPr sz="1800"/>
          </a:p>
        </p:txBody>
      </p:sp>
      <p:pic>
        <p:nvPicPr>
          <p:cNvPr id="264" name="Google Shape;264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352825" y="1379325"/>
            <a:ext cx="3612424" cy="29167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3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Other Board Layout Tips</a:t>
            </a:r>
            <a:endParaRPr/>
          </a:p>
        </p:txBody>
      </p:sp>
      <p:sp>
        <p:nvSpPr>
          <p:cNvPr id="270" name="Google Shape;270;p33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You </a:t>
            </a:r>
            <a:r>
              <a:rPr lang="en" sz="1800">
                <a:solidFill>
                  <a:srgbClr val="FF0000"/>
                </a:solidFill>
              </a:rPr>
              <a:t>cannot delete</a:t>
            </a:r>
            <a:r>
              <a:rPr lang="en" sz="1800"/>
              <a:t> objects (resistors, capacitors, etc) from the board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What happens in the </a:t>
            </a:r>
            <a:r>
              <a:rPr lang="en" sz="1800">
                <a:solidFill>
                  <a:srgbClr val="FFD966"/>
                </a:solidFill>
              </a:rPr>
              <a:t>Schematic </a:t>
            </a:r>
            <a:r>
              <a:rPr lang="en" sz="1800"/>
              <a:t>is updated in the </a:t>
            </a:r>
            <a:r>
              <a:rPr lang="en" sz="1800">
                <a:solidFill>
                  <a:srgbClr val="FFD966"/>
                </a:solidFill>
              </a:rPr>
              <a:t>Layout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Reset the stage through the </a:t>
            </a:r>
            <a:r>
              <a:rPr lang="en" sz="1800">
                <a:solidFill>
                  <a:srgbClr val="FFD966"/>
                </a:solidFill>
              </a:rPr>
              <a:t>Schematic Window</a:t>
            </a:r>
            <a:endParaRPr sz="18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The Different PCB Layers</a:t>
            </a:r>
            <a:endParaRPr/>
          </a:p>
        </p:txBody>
      </p:sp>
      <p:sp>
        <p:nvSpPr>
          <p:cNvPr id="276" name="Google Shape;276;p34"/>
          <p:cNvSpPr txBox="1"/>
          <p:nvPr>
            <p:ph idx="1" type="body"/>
          </p:nvPr>
        </p:nvSpPr>
        <p:spPr>
          <a:xfrm>
            <a:off x="1201650" y="11161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These distinguish where each part goes on the PCB.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Layers </a:t>
            </a:r>
            <a:r>
              <a:rPr lang="en" sz="1800">
                <a:solidFill>
                  <a:srgbClr val="FF0000"/>
                </a:solidFill>
              </a:rPr>
              <a:t>1</a:t>
            </a:r>
            <a:r>
              <a:rPr lang="en" sz="1800"/>
              <a:t> and </a:t>
            </a:r>
            <a:r>
              <a:rPr lang="en" sz="1800">
                <a:solidFill>
                  <a:srgbClr val="FF0000"/>
                </a:solidFill>
              </a:rPr>
              <a:t>16</a:t>
            </a:r>
            <a:r>
              <a:rPr lang="en" sz="1800"/>
              <a:t> are </a:t>
            </a:r>
            <a:r>
              <a:rPr lang="en" sz="1800">
                <a:solidFill>
                  <a:srgbClr val="00B0F0"/>
                </a:solidFill>
              </a:rPr>
              <a:t>Top</a:t>
            </a:r>
            <a:r>
              <a:rPr lang="en" sz="1800"/>
              <a:t> and </a:t>
            </a:r>
            <a:r>
              <a:rPr lang="en" sz="1800">
                <a:solidFill>
                  <a:srgbClr val="00B0F0"/>
                </a:solidFill>
              </a:rPr>
              <a:t>Bot </a:t>
            </a:r>
            <a:r>
              <a:rPr lang="en" sz="1800"/>
              <a:t>for copper pads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21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tPlace</a:t>
            </a:r>
            <a:r>
              <a:rPr lang="en" sz="1800"/>
              <a:t> is a silkscreen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22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bPlace</a:t>
            </a:r>
            <a:r>
              <a:rPr lang="en" sz="1800"/>
              <a:t> is bot silkscreen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23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tOrigins</a:t>
            </a:r>
            <a:r>
              <a:rPr lang="en" sz="1800"/>
              <a:t> is origins for top parts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24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bOrigins</a:t>
            </a:r>
            <a:r>
              <a:rPr lang="en" sz="1800"/>
              <a:t> is origins for bottom parts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51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tDocu</a:t>
            </a:r>
            <a:r>
              <a:rPr lang="en" sz="1800"/>
              <a:t> is specific documentation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25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tNames</a:t>
            </a:r>
            <a:r>
              <a:rPr lang="en" sz="1800"/>
              <a:t> for unique components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Layer </a:t>
            </a:r>
            <a:r>
              <a:rPr lang="en" sz="1800">
                <a:solidFill>
                  <a:srgbClr val="FF0000"/>
                </a:solidFill>
              </a:rPr>
              <a:t>27</a:t>
            </a:r>
            <a:r>
              <a:rPr lang="en" sz="1800"/>
              <a:t> </a:t>
            </a:r>
            <a:r>
              <a:rPr lang="en" sz="1800">
                <a:solidFill>
                  <a:srgbClr val="00B0F0"/>
                </a:solidFill>
              </a:rPr>
              <a:t>tValues</a:t>
            </a:r>
            <a:r>
              <a:rPr lang="en" sz="1800"/>
              <a:t> for part values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277" name="Google Shape;277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60650" y="2232300"/>
            <a:ext cx="2883343" cy="2911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3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Copper Pours</a:t>
            </a:r>
            <a:endParaRPr/>
          </a:p>
        </p:txBody>
      </p:sp>
      <p:sp>
        <p:nvSpPr>
          <p:cNvPr id="283" name="Google Shape;283;p35"/>
          <p:cNvSpPr txBox="1"/>
          <p:nvPr>
            <p:ph idx="1" type="body"/>
          </p:nvPr>
        </p:nvSpPr>
        <p:spPr>
          <a:xfrm>
            <a:off x="1297500" y="1171025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 layer of conductive metal: copper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00B0F0"/>
                </a:solidFill>
              </a:rPr>
              <a:t>Power plane/ground plane</a:t>
            </a:r>
            <a:r>
              <a:rPr lang="en" sz="1800"/>
              <a:t> for low resistance</a:t>
            </a:r>
            <a:endParaRPr sz="1800"/>
          </a:p>
        </p:txBody>
      </p:sp>
      <p:pic>
        <p:nvPicPr>
          <p:cNvPr id="284" name="Google Shape;284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107512" y="2401375"/>
            <a:ext cx="2928984" cy="2023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3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Creating Copper Pours/Polygons</a:t>
            </a:r>
            <a:endParaRPr/>
          </a:p>
        </p:txBody>
      </p:sp>
      <p:sp>
        <p:nvSpPr>
          <p:cNvPr id="290" name="Google Shape;290;p3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Type in </a:t>
            </a:r>
            <a:r>
              <a:rPr lang="en" sz="1800">
                <a:solidFill>
                  <a:srgbClr val="FFD966"/>
                </a:solidFill>
              </a:rPr>
              <a:t>POLYGON</a:t>
            </a:r>
            <a:endParaRPr sz="1800">
              <a:solidFill>
                <a:srgbClr val="FFD966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Adjust </a:t>
            </a:r>
            <a:r>
              <a:rPr lang="en" sz="1800">
                <a:solidFill>
                  <a:srgbClr val="00B0F0"/>
                </a:solidFill>
              </a:rPr>
              <a:t>Isolate</a:t>
            </a:r>
            <a:r>
              <a:rPr lang="en" sz="1800"/>
              <a:t> setting → gives clearance to other signals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Draw a set of lines→ closed contour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D966"/>
                </a:solidFill>
              </a:rPr>
              <a:t>NAME</a:t>
            </a:r>
            <a:r>
              <a:rPr lang="en" sz="1800"/>
              <a:t> the polygon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D966"/>
                </a:solidFill>
              </a:rPr>
              <a:t>RATSNEST</a:t>
            </a:r>
            <a:r>
              <a:rPr lang="en" sz="1800"/>
              <a:t> to display the polygon and resolve some wires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>
                <a:solidFill>
                  <a:srgbClr val="FFD966"/>
                </a:solidFill>
              </a:rPr>
              <a:t>RIPUP</a:t>
            </a:r>
            <a:r>
              <a:rPr lang="en" sz="1800"/>
              <a:t> to switch back to outline mode</a:t>
            </a:r>
            <a:endParaRPr sz="180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Traces</a:t>
            </a:r>
            <a:endParaRPr/>
          </a:p>
        </p:txBody>
      </p:sp>
      <p:sp>
        <p:nvSpPr>
          <p:cNvPr id="296" name="Google Shape;296;p3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</a:t>
            </a:r>
            <a:r>
              <a:rPr b="1" lang="en" sz="1800">
                <a:solidFill>
                  <a:srgbClr val="FF0000"/>
                </a:solidFill>
              </a:rPr>
              <a:t>ROUTE</a:t>
            </a:r>
            <a:r>
              <a:rPr lang="en" sz="1800"/>
              <a:t> and </a:t>
            </a:r>
            <a:r>
              <a:rPr b="1" lang="en" sz="1800">
                <a:solidFill>
                  <a:srgbClr val="FF0000"/>
                </a:solidFill>
              </a:rPr>
              <a:t>RIPUP</a:t>
            </a:r>
            <a:endParaRPr b="1" sz="1800">
              <a:solidFill>
                <a:srgbClr val="FF0000"/>
              </a:solidFill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Click on a green circle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 the </a:t>
            </a:r>
            <a:r>
              <a:rPr lang="en" sz="1800">
                <a:solidFill>
                  <a:srgbClr val="FFD966"/>
                </a:solidFill>
              </a:rPr>
              <a:t>45</a:t>
            </a:r>
            <a:r>
              <a:rPr lang="en" sz="1800"/>
              <a:t> degree angles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Why? No real reason tbh (tradition)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Dielectric breakdown(high voltage arcing)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Can change size of trace with </a:t>
            </a:r>
            <a:r>
              <a:rPr lang="en" sz="1800">
                <a:solidFill>
                  <a:srgbClr val="FFD966"/>
                </a:solidFill>
              </a:rPr>
              <a:t>Width</a:t>
            </a:r>
            <a:r>
              <a:rPr lang="en" sz="1800"/>
              <a:t>: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Larger trace, less noise, more current go through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297" name="Google Shape;297;p37"/>
          <p:cNvPicPr preferRelativeResize="0"/>
          <p:nvPr/>
        </p:nvPicPr>
        <p:blipFill rotWithShape="1">
          <a:blip r:embed="rId3">
            <a:alphaModFix/>
          </a:blip>
          <a:srcRect b="0" l="1215" r="1506" t="5731"/>
          <a:stretch/>
        </p:blipFill>
        <p:spPr>
          <a:xfrm>
            <a:off x="5222125" y="325375"/>
            <a:ext cx="3659374" cy="2424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Vias</a:t>
            </a:r>
            <a:endParaRPr/>
          </a:p>
        </p:txBody>
      </p:sp>
      <p:sp>
        <p:nvSpPr>
          <p:cNvPr id="303" name="Google Shape;303;p38"/>
          <p:cNvSpPr txBox="1"/>
          <p:nvPr>
            <p:ph idx="1" type="body"/>
          </p:nvPr>
        </p:nvSpPr>
        <p:spPr>
          <a:xfrm>
            <a:off x="552075" y="1567550"/>
            <a:ext cx="5918700" cy="31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Vias are electrically conducting holes through the board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Why use them?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Some electrical routes are tricky</a:t>
            </a:r>
            <a:endParaRPr sz="1800"/>
          </a:p>
          <a:p>
            <a:pPr indent="-342900" lvl="1" marL="9144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Utilizing multiple planes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Created via middle/scroll click or </a:t>
            </a:r>
            <a:r>
              <a:rPr lang="en" sz="1800">
                <a:solidFill>
                  <a:srgbClr val="FFD966"/>
                </a:solidFill>
              </a:rPr>
              <a:t>VIA</a:t>
            </a:r>
            <a:endParaRPr sz="1800">
              <a:solidFill>
                <a:srgbClr val="FFD966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  <p:pic>
        <p:nvPicPr>
          <p:cNvPr id="304" name="Google Shape;304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41375" y="2252950"/>
            <a:ext cx="3897825" cy="2229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Avoid Overlaps!</a:t>
            </a:r>
            <a:endParaRPr/>
          </a:p>
        </p:txBody>
      </p:sp>
      <p:sp>
        <p:nvSpPr>
          <p:cNvPr id="310" name="Google Shape;310;p3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42575" y="1361563"/>
            <a:ext cx="4717811" cy="3323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p40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Final PCB Layout</a:t>
            </a:r>
            <a:endParaRPr/>
          </a:p>
        </p:txBody>
      </p:sp>
      <p:pic>
        <p:nvPicPr>
          <p:cNvPr id="317" name="Google Shape;317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50575" y="1392275"/>
            <a:ext cx="3036051" cy="3530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4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Design Rule Check (DRC)</a:t>
            </a:r>
            <a:endParaRPr/>
          </a:p>
        </p:txBody>
      </p:sp>
      <p:sp>
        <p:nvSpPr>
          <p:cNvPr id="323" name="Google Shape;323;p4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DRC is useful to prevent errors in your PCB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Download from</a:t>
            </a:r>
            <a:r>
              <a:rPr lang="en" sz="1800">
                <a:solidFill>
                  <a:schemeClr val="hlink"/>
                </a:solidFill>
                <a:uFill>
                  <a:noFill/>
                </a:uFill>
                <a:hlinkClick r:id="rId3"/>
              </a:rPr>
              <a:t> </a:t>
            </a:r>
            <a:endParaRPr sz="1800"/>
          </a:p>
          <a:p>
            <a:pPr indent="45720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rPr lang="en" sz="1800" u="sng">
                <a:solidFill>
                  <a:schemeClr val="hlink"/>
                </a:solidFill>
                <a:hlinkClick r:id="rId4"/>
              </a:rPr>
              <a:t>http://docs.oshpark.com/design-tools/eagle/design-rules-files/</a:t>
            </a:r>
            <a:r>
              <a:rPr lang="en" sz="1800"/>
              <a:t> </a:t>
            </a:r>
            <a:endParaRPr sz="1800" u="sng">
              <a:solidFill>
                <a:schemeClr val="hlink"/>
              </a:solidFill>
              <a:hlinkClick r:id="rId5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After routing, type in </a:t>
            </a:r>
            <a:r>
              <a:rPr lang="en" sz="1800">
                <a:solidFill>
                  <a:srgbClr val="FFD966"/>
                </a:solidFill>
              </a:rPr>
              <a:t>DRC</a:t>
            </a:r>
            <a:r>
              <a:rPr lang="en" sz="1800"/>
              <a:t> and click on Check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a PCB?</a:t>
            </a:r>
            <a:endParaRPr/>
          </a:p>
        </p:txBody>
      </p:sp>
      <p:sp>
        <p:nvSpPr>
          <p:cNvPr id="147" name="Google Shape;147;p15"/>
          <p:cNvSpPr txBox="1"/>
          <p:nvPr>
            <p:ph idx="1" type="body"/>
          </p:nvPr>
        </p:nvSpPr>
        <p:spPr>
          <a:xfrm>
            <a:off x="1297500" y="13078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Printed circuit board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Uses traces instead of wires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Specific circuit design for designated application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After fabrication, cannot be changed</a:t>
            </a:r>
            <a:endParaRPr sz="1800"/>
          </a:p>
        </p:txBody>
      </p:sp>
      <p:pic>
        <p:nvPicPr>
          <p:cNvPr id="148" name="Google Shape;148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312800" y="2817650"/>
            <a:ext cx="4518400" cy="2024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2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Everything Looks Good? Gerber File Creation</a:t>
            </a:r>
            <a:endParaRPr/>
          </a:p>
        </p:txBody>
      </p:sp>
      <p:sp>
        <p:nvSpPr>
          <p:cNvPr id="329" name="Google Shape;329;p42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The producer needs necessary file to recreate your PCB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Download those here (depending on EAGLE version)</a:t>
            </a:r>
            <a:endParaRPr sz="1800">
              <a:solidFill>
                <a:srgbClr val="FFFFFF"/>
              </a:solidFill>
            </a:endParaRPr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FF"/>
              </a:buClr>
              <a:buSzPts val="1800"/>
              <a:buChar char="○"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http://docs.oshpark.com/design-tools/eagle/generating-custom-gerbers/</a:t>
            </a:r>
            <a:endParaRPr sz="1800"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43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Advanced Topics: Polygons + Heat </a:t>
            </a:r>
            <a:endParaRPr/>
          </a:p>
        </p:txBody>
      </p:sp>
      <p:sp>
        <p:nvSpPr>
          <p:cNvPr id="335" name="Google Shape;335;p43"/>
          <p:cNvSpPr txBox="1"/>
          <p:nvPr>
            <p:ph idx="1" type="body"/>
          </p:nvPr>
        </p:nvSpPr>
        <p:spPr>
          <a:xfrm>
            <a:off x="1297500" y="1567550"/>
            <a:ext cx="4933500" cy="3063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Thermals help make soldering easier (part heats faster, heat dissipation is slower)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Remove thermals for high power traces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More surface area = more heat dissipation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Do so with vias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Multiple traces/pours</a:t>
            </a:r>
            <a:endParaRPr sz="1800"/>
          </a:p>
          <a:p>
            <a:pPr indent="-3429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○"/>
            </a:pPr>
            <a:r>
              <a:rPr lang="en" sz="1800"/>
              <a:t>Can stack </a:t>
            </a:r>
            <a:br>
              <a:rPr lang="en" sz="1800"/>
            </a:br>
            <a:r>
              <a:rPr lang="en" sz="1800"/>
              <a:t>polygons with</a:t>
            </a:r>
            <a:br>
              <a:rPr lang="en" sz="1800"/>
            </a:br>
            <a:r>
              <a:rPr lang="en" sz="1800"/>
              <a:t>rank</a:t>
            </a:r>
            <a:endParaRPr sz="1800"/>
          </a:p>
        </p:txBody>
      </p:sp>
      <p:pic>
        <p:nvPicPr>
          <p:cNvPr id="336" name="Google Shape;336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475875" y="967075"/>
            <a:ext cx="2439473" cy="3835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4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054925" y="3587768"/>
            <a:ext cx="2299675" cy="142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Google Shape;342;p44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Advanced Topics: Decoupling Capacitors </a:t>
            </a:r>
            <a:endParaRPr/>
          </a:p>
        </p:txBody>
      </p:sp>
      <p:sp>
        <p:nvSpPr>
          <p:cNvPr id="343" name="Google Shape;343;p44"/>
          <p:cNvSpPr txBox="1"/>
          <p:nvPr>
            <p:ph idx="1" type="body"/>
          </p:nvPr>
        </p:nvSpPr>
        <p:spPr>
          <a:xfrm>
            <a:off x="1297500" y="1567550"/>
            <a:ext cx="3831600" cy="207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No perfect sources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Prevent spikes and drops in voltages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Support non-ideal situations</a:t>
            </a:r>
            <a:endParaRPr sz="1800"/>
          </a:p>
        </p:txBody>
      </p:sp>
      <p:pic>
        <p:nvPicPr>
          <p:cNvPr id="344" name="Google Shape;344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129100" y="1714475"/>
            <a:ext cx="3710975" cy="3081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4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881800" y="3297173"/>
            <a:ext cx="2501725" cy="1499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45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Advanced Topics: Debouncing </a:t>
            </a:r>
            <a:br>
              <a:rPr lang="en"/>
            </a:br>
            <a:r>
              <a:rPr lang="en"/>
              <a:t>(Software vs Hardware)</a:t>
            </a:r>
            <a:endParaRPr/>
          </a:p>
        </p:txBody>
      </p:sp>
      <p:pic>
        <p:nvPicPr>
          <p:cNvPr id="351" name="Google Shape;351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4325" y="2377150"/>
            <a:ext cx="4596526" cy="218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4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95850" y="2193394"/>
            <a:ext cx="3573500" cy="254828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4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962175" y="181168"/>
            <a:ext cx="841775" cy="1767732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45"/>
          <p:cNvSpPr txBox="1"/>
          <p:nvPr/>
        </p:nvSpPr>
        <p:spPr>
          <a:xfrm>
            <a:off x="1688625" y="4791125"/>
            <a:ext cx="19167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Software Debouncing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5" name="Google Shape;355;p45"/>
          <p:cNvSpPr txBox="1"/>
          <p:nvPr/>
        </p:nvSpPr>
        <p:spPr>
          <a:xfrm>
            <a:off x="5871888" y="4791125"/>
            <a:ext cx="2021400" cy="35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en" sz="1400" u="none" cap="none" strike="noStrik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rPr>
              <a:t>Hardware Debouncing</a:t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46"/>
          <p:cNvSpPr txBox="1"/>
          <p:nvPr>
            <p:ph type="title"/>
          </p:nvPr>
        </p:nvSpPr>
        <p:spPr>
          <a:xfrm>
            <a:off x="1297500" y="606725"/>
            <a:ext cx="7038900" cy="55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Advanced Topics: Debouncing (cont.</a:t>
            </a:r>
            <a:endParaRPr/>
          </a:p>
        </p:txBody>
      </p:sp>
      <p:pic>
        <p:nvPicPr>
          <p:cNvPr id="361" name="Google Shape;361;p4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65375" y="1695675"/>
            <a:ext cx="3705526" cy="2786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4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554450" y="1576937"/>
            <a:ext cx="2992900" cy="3024074"/>
          </a:xfrm>
          <a:prstGeom prst="rect">
            <a:avLst/>
          </a:prstGeom>
          <a:noFill/>
          <a:ln>
            <a:noFill/>
          </a:ln>
        </p:spPr>
      </p:pic>
      <p:sp>
        <p:nvSpPr>
          <p:cNvPr id="363" name="Google Shape;363;p46"/>
          <p:cNvSpPr/>
          <p:nvPr/>
        </p:nvSpPr>
        <p:spPr>
          <a:xfrm>
            <a:off x="4419675" y="2812363"/>
            <a:ext cx="786000" cy="553200"/>
          </a:xfrm>
          <a:prstGeom prst="rightArrow">
            <a:avLst>
              <a:gd fmla="val 50000" name="adj1"/>
              <a:gd fmla="val 50000" name="adj2"/>
            </a:avLst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Advanced Topics: Capacitive Touch Sensing </a:t>
            </a:r>
            <a:endParaRPr/>
          </a:p>
        </p:txBody>
      </p:sp>
      <p:sp>
        <p:nvSpPr>
          <p:cNvPr id="369" name="Google Shape;369;p47"/>
          <p:cNvSpPr txBox="1"/>
          <p:nvPr>
            <p:ph idx="1" type="body"/>
          </p:nvPr>
        </p:nvSpPr>
        <p:spPr>
          <a:xfrm>
            <a:off x="1297500" y="1567550"/>
            <a:ext cx="4512900" cy="198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Using finger as dielectric or conductor to stimulate change in circuit 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Look for libraries specific to CTS</a:t>
            </a:r>
            <a:endParaRPr sz="1800"/>
          </a:p>
        </p:txBody>
      </p:sp>
      <p:pic>
        <p:nvPicPr>
          <p:cNvPr id="370" name="Google Shape;370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2875" y="2589050"/>
            <a:ext cx="3879350" cy="251184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4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32448" y="2128850"/>
            <a:ext cx="3284475" cy="138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4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655275" y="3639075"/>
            <a:ext cx="3284475" cy="14039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Final Thoughts:</a:t>
            </a:r>
            <a:endParaRPr/>
          </a:p>
        </p:txBody>
      </p:sp>
      <p:sp>
        <p:nvSpPr>
          <p:cNvPr id="378" name="Google Shape;378;p4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Different types of footprints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More extraneous traces for a component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Size of your components</a:t>
            </a:r>
            <a:endParaRPr sz="1800">
              <a:solidFill>
                <a:srgbClr val="FFFFFF"/>
              </a:solidFill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Char char="●"/>
            </a:pPr>
            <a:r>
              <a:rPr lang="en" sz="1800">
                <a:solidFill>
                  <a:srgbClr val="FFFFFF"/>
                </a:solidFill>
              </a:rPr>
              <a:t>Removing the silkscreen</a:t>
            </a:r>
            <a:endParaRPr sz="1800">
              <a:solidFill>
                <a:srgbClr val="FFFFFF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6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a PCB? (continued)</a:t>
            </a:r>
            <a:endParaRPr/>
          </a:p>
        </p:txBody>
      </p:sp>
      <p:sp>
        <p:nvSpPr>
          <p:cNvPr id="154" name="Google Shape;154;p16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 sz="1800"/>
          </a:p>
          <a:p>
            <a:pPr indent="0" lvl="0" marL="0" rtl="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rPr lang="en" sz="1800"/>
              <a:t>The layers of a double-sided PCB</a:t>
            </a:r>
            <a:endParaRPr sz="1800"/>
          </a:p>
        </p:txBody>
      </p:sp>
      <p:pic>
        <p:nvPicPr>
          <p:cNvPr id="155" name="Google Shape;15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83625" y="1938600"/>
            <a:ext cx="5466651" cy="2169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7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What is EAGLE?</a:t>
            </a:r>
            <a:endParaRPr/>
          </a:p>
        </p:txBody>
      </p:sp>
      <p:sp>
        <p:nvSpPr>
          <p:cNvPr id="161" name="Google Shape;161;p17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80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Software for PCB design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Provides schematic and layout visualization</a:t>
            </a:r>
            <a:endParaRPr sz="1800"/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Freeware</a:t>
            </a:r>
            <a:endParaRPr sz="1800"/>
          </a:p>
          <a:p>
            <a:pPr indent="4572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– limited to 4in x 3.2in</a:t>
            </a:r>
            <a:endParaRPr sz="1800"/>
          </a:p>
          <a:p>
            <a:pPr indent="4572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– 2 signal layers (Top, Bottom)</a:t>
            </a:r>
            <a:endParaRPr sz="1800"/>
          </a:p>
          <a:p>
            <a:pPr indent="457200" lvl="0" marL="457200" rtl="0" algn="l">
              <a:lnSpc>
                <a:spcPct val="150000"/>
              </a:lnSpc>
              <a:spcBef>
                <a:spcPts val="700"/>
              </a:spcBef>
              <a:spcAft>
                <a:spcPts val="0"/>
              </a:spcAft>
              <a:buSzPts val="1300"/>
              <a:buNone/>
            </a:pPr>
            <a:r>
              <a:rPr lang="en" sz="1800"/>
              <a:t>– 2 sheets for board editor</a:t>
            </a:r>
            <a:endParaRPr sz="1800"/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 sz="18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8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Eagle Libraries</a:t>
            </a:r>
            <a:endParaRPr/>
          </a:p>
        </p:txBody>
      </p:sp>
      <p:sp>
        <p:nvSpPr>
          <p:cNvPr id="167" name="Google Shape;167;p18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68" name="Google Shape;168;p18"/>
          <p:cNvPicPr preferRelativeResize="0"/>
          <p:nvPr/>
        </p:nvPicPr>
        <p:blipFill rotWithShape="1">
          <a:blip r:embed="rId3">
            <a:alphaModFix/>
          </a:blip>
          <a:srcRect b="0" l="0" r="0" t="7706"/>
          <a:stretch/>
        </p:blipFill>
        <p:spPr>
          <a:xfrm>
            <a:off x="2619237" y="1427846"/>
            <a:ext cx="3339024" cy="3050901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18"/>
          <p:cNvSpPr txBox="1"/>
          <p:nvPr/>
        </p:nvSpPr>
        <p:spPr>
          <a:xfrm>
            <a:off x="370775" y="1897600"/>
            <a:ext cx="25539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Schematic symbol →</a:t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0" name="Google Shape;170;p18"/>
          <p:cNvSpPr txBox="1"/>
          <p:nvPr/>
        </p:nvSpPr>
        <p:spPr>
          <a:xfrm>
            <a:off x="5958250" y="1897600"/>
            <a:ext cx="2887200" cy="3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← Device on board</a:t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71" name="Google Shape;171;p18"/>
          <p:cNvSpPr txBox="1"/>
          <p:nvPr/>
        </p:nvSpPr>
        <p:spPr>
          <a:xfrm>
            <a:off x="6065325" y="3624775"/>
            <a:ext cx="2716200" cy="3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en" sz="1800" u="none" cap="none" strike="noStrike">
                <a:solidFill>
                  <a:srgbClr val="F1C232"/>
                </a:solidFill>
                <a:latin typeface="Lato"/>
                <a:ea typeface="Lato"/>
                <a:cs typeface="Lato"/>
                <a:sym typeface="Lato"/>
              </a:rPr>
              <a:t>← Package Description</a:t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1C23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9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PCB Components</a:t>
            </a:r>
            <a:endParaRPr/>
          </a:p>
        </p:txBody>
      </p:sp>
      <p:sp>
        <p:nvSpPr>
          <p:cNvPr id="177" name="Google Shape;177;p19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300"/>
              <a:buNone/>
            </a:pPr>
            <a:r>
              <a:t/>
            </a:r>
            <a:endParaRPr/>
          </a:p>
        </p:txBody>
      </p:sp>
      <p:pic>
        <p:nvPicPr>
          <p:cNvPr id="178" name="Google Shape;178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7550" y="1214575"/>
            <a:ext cx="6063699" cy="341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20"/>
          <p:cNvSpPr txBox="1"/>
          <p:nvPr>
            <p:ph type="title"/>
          </p:nvPr>
        </p:nvSpPr>
        <p:spPr>
          <a:xfrm>
            <a:off x="823850" y="2053000"/>
            <a:ext cx="4587000" cy="114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en"/>
              <a:t>Schematic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1"/>
          <p:cNvSpPr txBox="1"/>
          <p:nvPr>
            <p:ph type="title"/>
          </p:nvPr>
        </p:nvSpPr>
        <p:spPr>
          <a:xfrm>
            <a:off x="1297500" y="393750"/>
            <a:ext cx="7038900" cy="91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en"/>
              <a:t>Navigating Eagle</a:t>
            </a:r>
            <a:endParaRPr/>
          </a:p>
        </p:txBody>
      </p:sp>
      <p:sp>
        <p:nvSpPr>
          <p:cNvPr id="189" name="Google Shape;189;p21"/>
          <p:cNvSpPr txBox="1"/>
          <p:nvPr>
            <p:ph idx="1" type="body"/>
          </p:nvPr>
        </p:nvSpPr>
        <p:spPr>
          <a:xfrm>
            <a:off x="1297500" y="1567550"/>
            <a:ext cx="7038900" cy="29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Locating libraries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Using libraries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Creating a new schematic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Adding a new part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Other basic commands</a:t>
            </a:r>
            <a:endParaRPr sz="1800"/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AutoNum type="arabicPeriod"/>
            </a:pPr>
            <a:r>
              <a:rPr lang="en" sz="1800"/>
              <a:t>Electric Rule Check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Focus">
  <a:themeElements>
    <a:clrScheme name="Focus">
      <a:dk1>
        <a:srgbClr val="1B212C"/>
      </a:dk1>
      <a:lt1>
        <a:srgbClr val="FFFFFF"/>
      </a:lt1>
      <a:dk2>
        <a:srgbClr val="D9D9D9"/>
      </a:dk2>
      <a:lt2>
        <a:srgbClr val="82C7A5"/>
      </a:lt2>
      <a:accent1>
        <a:srgbClr val="0145AC"/>
      </a:accent1>
      <a:accent2>
        <a:srgbClr val="EECE1A"/>
      </a:accent2>
      <a:accent3>
        <a:srgbClr val="4E5567"/>
      </a:accent3>
      <a:accent4>
        <a:srgbClr val="F4D6AD"/>
      </a:accent4>
      <a:accent5>
        <a:srgbClr val="7890CD"/>
      </a:accent5>
      <a:accent6>
        <a:srgbClr val="F15E22"/>
      </a:accent6>
      <a:hlink>
        <a:srgbClr val="7890CD"/>
      </a:hlink>
      <a:folHlink>
        <a:srgbClr val="7890C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